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57" r:id="rId4"/>
    <p:sldId id="258" r:id="rId5"/>
    <p:sldId id="259" r:id="rId6"/>
    <p:sldId id="265" r:id="rId7"/>
    <p:sldId id="266" r:id="rId8"/>
    <p:sldId id="264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ACA"/>
    <a:srgbClr val="CC0066"/>
    <a:srgbClr val="990033"/>
    <a:srgbClr val="FF7C8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1" d="100"/>
          <a:sy n="71" d="100"/>
        </p:scale>
        <p:origin x="408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A3D8-91F0-490A-854B-7F01C4F9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08E8A6-15DC-4749-9E4C-DD2010DF7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B5F66-1410-45D4-97F6-49ED92DE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06FCB-F221-4A9D-9C3D-29B234FF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83F8-8657-4F2B-9C13-BB1C3545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55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C96-8DC3-49EF-B5C4-068BDAE1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B6F70-FD4A-433E-BA54-591D2F4A9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FBD62-1615-42DD-84B1-AFCAAD70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CF6EB-7735-474D-92C0-755FD614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EC775-14F7-419E-8F2C-2A6C146C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6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9AAF9-A87A-45C8-94ED-41AA1EF0C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61EBF-27B4-4D19-BFE9-409593C33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637AB-13E3-4B88-833B-E7EA0CCBF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3D410-90C6-4EED-92BD-B097D84ED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E5F1B-3642-4748-AC4A-B30661F2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1A09-5046-47C0-B7A0-CCD156F9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9BD6-3C8D-4F28-B765-3A58060E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7B721-8990-4262-A64A-57CF3B79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90542-67D5-49DF-AD96-DFD93582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1C3C2-6D09-40C7-99D0-E63FA682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9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12B98-CEB8-4F91-94E8-745BCEB1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61368-56BD-483B-A7CC-0ECFCF9A8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DDF7E-404E-41E8-94D2-0716C9E3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6E78-FEC7-466A-8C72-E01E7BDC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5B175-B6B4-4C59-A9B8-57E04241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7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67368-7B1D-4604-BBF9-0D1ED968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7DEC-9C8E-4AA5-983F-AF78F3B18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66CCB-6F13-4850-9E4C-F07E7FB2C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1DA4D-4C97-4EE9-BF2F-DCD18907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73F07-CFCD-4989-B633-2E8EC2E8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FB032-4E36-473E-A78E-7860BD39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8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6A80-FCE8-40B7-BEC6-0A3BB165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F6885-A87D-428F-98B5-1480863E5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4D0ED-DE6D-4375-A505-A0029F85E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AD775-B199-46C0-873B-6AF03F886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702093-8E77-47D4-87E1-1392BCBF7D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FEEFE-B3DA-48FC-8325-ABD15189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C2F2B-19C3-48D3-806A-03B7630DD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F9C1E-0D5C-4F6B-BDCD-BA65797F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9542-8F8F-4806-8A90-5B0A63BD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8112D-6DF5-4AA4-B0B1-042508C2D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93F6D-4B0E-4E41-9BD1-7ACA5B60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3683A-E268-4E3E-9385-6A27C7416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1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70954-5F27-4E45-AC61-CEBD7EED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9EF97-95FF-4CB6-8C29-58C3ED81A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9A93B-00BB-4B31-947D-B9BEF9AA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4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7AC7-902C-49D5-9B8A-5E947662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356F2-3D67-40D7-B8EF-50457F82D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D4F2C-4695-4EF1-8913-A0E88A8B5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D5869-039E-4E1C-8689-B3EE44A6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40362-4B78-422B-B632-1D42070CE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65519-6EBF-4804-91FB-680D6EF9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18EF-193A-4DE3-90B9-FB222D16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7AAE92-D4B1-469B-9218-95BFA54514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D4B06-E1B2-4A81-9C8F-E59DA459A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BCC14-3DEE-4DE1-9DD5-07D23C546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1DD5E-9601-4BD0-831D-01A79ED5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8ED7F-74FC-49C7-9C6A-0E269DBC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6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07EF2-B271-4E02-83D3-88B2F9F5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96C48-D8A5-4C27-BFC7-3F6B4A570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B6E3-07E2-4EF4-A42C-F4D9E28E0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71413-A5E7-4E47-8FBC-F85F1AAD098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1ADF-F790-4713-95D6-AEBA8F27A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39B5-7A65-4414-983B-10C7767D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FB83E-32F0-441B-8F3F-8C7C7C57A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3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28940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93674" TargetMode="External"/><Relationship Id="rId3" Type="http://schemas.openxmlformats.org/officeDocument/2006/relationships/hyperlink" Target="https://en.wikipedia.org/wiki/COVID-19_drug_repurposing_research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SARS-CoV-2_without_background.p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balance.com/what-are-the-sectors-and-industries-of-the-sandp-500-395750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7C2F6-8801-42BA-9442-10BB94F9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3">
              <a:alpha val="38000"/>
            </a:schemeClr>
          </a:solidFill>
          <a:ln>
            <a:noFill/>
          </a:ln>
          <a:effectLst>
            <a:glow rad="406400">
              <a:schemeClr val="accent1">
                <a:alpha val="23000"/>
              </a:schemeClr>
            </a:glow>
            <a:outerShdw blurRad="660400" dist="50800" dir="5400000" algn="ctr" rotWithShape="0">
              <a:srgbClr val="000000">
                <a:alpha val="28000"/>
              </a:srgbClr>
            </a:outerShdw>
            <a:softEdge rad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 fontScale="90000"/>
          </a:bodyPr>
          <a:lstStyle/>
          <a:p>
            <a:r>
              <a:rPr lang="en-US" sz="9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Winners in a PANDEMIC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417E2-0071-478A-9769-6912A5713821}"/>
              </a:ext>
            </a:extLst>
          </p:cNvPr>
          <p:cNvSpPr txBox="1"/>
          <p:nvPr/>
        </p:nvSpPr>
        <p:spPr>
          <a:xfrm>
            <a:off x="0" y="5262575"/>
            <a:ext cx="5388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</a:t>
            </a:r>
            <a:r>
              <a:rPr lang="en-US" sz="2400" b="1" i="0" u="none" strike="no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Grimmett -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Jon Smart </a:t>
            </a:r>
          </a:p>
          <a:p>
            <a:pPr algn="ctr"/>
            <a:r>
              <a:rPr lang="en-US" sz="2400" b="1" i="0" u="none" strike="no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Andrés Solano -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0" u="none" strike="no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Brittney Hopkins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Mercan Aslan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C9CCC-7676-4CC0-8A88-FC1B7CD83CC7}"/>
              </a:ext>
            </a:extLst>
          </p:cNvPr>
          <p:cNvSpPr txBox="1"/>
          <p:nvPr/>
        </p:nvSpPr>
        <p:spPr>
          <a:xfrm>
            <a:off x="4126637" y="3826437"/>
            <a:ext cx="42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CWRU-CLE-DATA ANALYSIS BOOTCAMP</a:t>
            </a:r>
          </a:p>
        </p:txBody>
      </p:sp>
    </p:spTree>
    <p:extLst>
      <p:ext uri="{BB962C8B-B14F-4D97-AF65-F5344CB8AC3E}">
        <p14:creationId xmlns:p14="http://schemas.microsoft.com/office/powerpoint/2010/main" val="2386067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963E6F-BEDF-43FD-B1F4-F3101FE9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04040" y="3659341"/>
            <a:ext cx="2241181" cy="2942268"/>
          </a:xfrm>
          <a:prstGeom prst="rect">
            <a:avLst/>
          </a:prstGeo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A460E4-CE53-4024-841A-772F411CC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046963" y="4482318"/>
            <a:ext cx="1725187" cy="2264861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78D6308E-E8AC-43A3-8519-673E94B929B3}"/>
              </a:ext>
            </a:extLst>
          </p:cNvPr>
          <p:cNvSpPr/>
          <p:nvPr/>
        </p:nvSpPr>
        <p:spPr>
          <a:xfrm rot="1491171">
            <a:off x="7793705" y="2199351"/>
            <a:ext cx="2478573" cy="196349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guy named Mark that work at Home Depot..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8A8FDBC7-6811-4B4E-B102-BEA616A09E19}"/>
              </a:ext>
            </a:extLst>
          </p:cNvPr>
          <p:cNvSpPr/>
          <p:nvPr/>
        </p:nvSpPr>
        <p:spPr>
          <a:xfrm rot="19917149" flipH="1">
            <a:off x="1922046" y="2613377"/>
            <a:ext cx="2125491" cy="180765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couple rented their apartment in Santiago, traveled the worl…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3BDC561-7C97-42F8-97B0-DE6FBD8F1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73" y="114792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1327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7C2F6-8801-42BA-9442-10BB94F9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7625" y="813783"/>
            <a:ext cx="12192000" cy="3258155"/>
          </a:xfrm>
          <a:solidFill>
            <a:schemeClr val="accent3">
              <a:alpha val="38000"/>
            </a:schemeClr>
          </a:solidFill>
          <a:ln>
            <a:noFill/>
          </a:ln>
          <a:effectLst>
            <a:glow rad="406400">
              <a:schemeClr val="accent1">
                <a:alpha val="23000"/>
              </a:schemeClr>
            </a:glow>
            <a:outerShdw blurRad="660400" dist="50800" dir="5400000" algn="ctr" rotWithShape="0">
              <a:srgbClr val="000000">
                <a:alpha val="28000"/>
              </a:srgbClr>
            </a:outerShdw>
            <a:softEdge rad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glow rad="215900">
                    <a:srgbClr val="FF0000">
                      <a:alpha val="30000"/>
                    </a:srgbClr>
                  </a:glow>
                  <a:outerShdw dist="38100" dir="11100000" sx="105000" sy="105000" rotWithShape="0">
                    <a:prstClr val="black">
                      <a:alpha val="40000"/>
                    </a:prstClr>
                  </a:outerShdw>
                </a:effectLst>
              </a:rPr>
              <a:t>Winners in a </a:t>
            </a:r>
            <a:br>
              <a:rPr lang="en-US" sz="9600" b="1" dirty="0">
                <a:solidFill>
                  <a:schemeClr val="bg1"/>
                </a:solidFill>
                <a:effectLst>
                  <a:glow rad="215900">
                    <a:srgbClr val="FF0000">
                      <a:alpha val="30000"/>
                    </a:srgbClr>
                  </a:glow>
                  <a:outerShdw dist="38100" dir="11100000" sx="105000" sy="105000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9600" b="1" dirty="0">
                <a:solidFill>
                  <a:schemeClr val="bg1"/>
                </a:solidFill>
                <a:effectLst>
                  <a:glow rad="215900">
                    <a:srgbClr val="FF0000">
                      <a:alpha val="30000"/>
                    </a:srgbClr>
                  </a:glow>
                  <a:outerShdw dist="38100" dir="11100000" sx="105000" sy="105000" rotWithShape="0">
                    <a:prstClr val="black">
                      <a:alpha val="40000"/>
                    </a:prstClr>
                  </a:outerShdw>
                </a:effectLst>
              </a:rPr>
              <a:t>PANDEMIC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69189B1-4999-404D-B9B1-8FF1236B6A97}"/>
              </a:ext>
            </a:extLst>
          </p:cNvPr>
          <p:cNvSpPr txBox="1">
            <a:spLocks/>
          </p:cNvSpPr>
          <p:nvPr/>
        </p:nvSpPr>
        <p:spPr>
          <a:xfrm>
            <a:off x="0" y="4978175"/>
            <a:ext cx="12192000" cy="1192655"/>
          </a:xfrm>
          <a:prstGeom prst="rect">
            <a:avLst/>
          </a:prstGeom>
          <a:solidFill>
            <a:schemeClr val="accent3">
              <a:alpha val="38000"/>
            </a:schemeClr>
          </a:solidFill>
          <a:ln w="6350" cap="flat" cmpd="sng" algn="ctr">
            <a:noFill/>
            <a:prstDash val="solid"/>
            <a:miter lim="800000"/>
          </a:ln>
          <a:effectLst>
            <a:glow rad="406400">
              <a:schemeClr val="accent1">
                <a:alpha val="23000"/>
              </a:schemeClr>
            </a:glow>
            <a:outerShdw blurRad="660400" dist="50800" dir="5400000" algn="ctr" rotWithShape="0">
              <a:srgbClr val="000000">
                <a:alpha val="28000"/>
              </a:srgbClr>
            </a:outerShdw>
            <a:softEdge rad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</a:t>
            </a:r>
            <a:r>
              <a:rPr lang="en-US" sz="2400" b="1" i="0" u="none" strike="no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Grimmett -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Jon Smart </a:t>
            </a:r>
          </a:p>
          <a:p>
            <a:pPr algn="ctr"/>
            <a:r>
              <a:rPr lang="en-US" sz="2400" b="1" i="0" u="none" strike="no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Andrés Solano -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i="0" u="none" strike="noStrike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Brittney Hopkins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Mercan Aslan</a:t>
            </a:r>
          </a:p>
        </p:txBody>
      </p:sp>
    </p:spTree>
    <p:extLst>
      <p:ext uri="{BB962C8B-B14F-4D97-AF65-F5344CB8AC3E}">
        <p14:creationId xmlns:p14="http://schemas.microsoft.com/office/powerpoint/2010/main" val="148680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376B137-515B-468D-BB60-E5C5156DFB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7982" y="4666379"/>
            <a:ext cx="847257" cy="847963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0B9D18A-462C-483F-9FBB-602613068FBC}"/>
              </a:ext>
            </a:extLst>
          </p:cNvPr>
          <p:cNvSpPr txBox="1">
            <a:spLocks/>
          </p:cNvSpPr>
          <p:nvPr/>
        </p:nvSpPr>
        <p:spPr>
          <a:xfrm>
            <a:off x="311239" y="248603"/>
            <a:ext cx="11715356" cy="73342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Massive Challenge 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 a </a:t>
            </a:r>
            <a:r>
              <a:rPr lang="en-US" sz="36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Massive Benefit</a:t>
            </a: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643B2B-4BD7-4E72-B6E2-487ADBC87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06" y="3772344"/>
            <a:ext cx="3075794" cy="29126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5D807B-E296-4E41-8B8D-3BBC6946974D}"/>
              </a:ext>
            </a:extLst>
          </p:cNvPr>
          <p:cNvSpPr txBox="1"/>
          <p:nvPr/>
        </p:nvSpPr>
        <p:spPr>
          <a:xfrm rot="20579807">
            <a:off x="8135079" y="5033304"/>
            <a:ext cx="118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DotumChe" panose="020B0503020000020004" pitchFamily="49" charset="-127"/>
                <a:cs typeface="Courier New" panose="02070309020205020404" pitchFamily="49" charset="0"/>
              </a:rPr>
              <a:t>TOURISM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B1D753-E2CE-4226-AF3C-A74E0FFFC6C3}"/>
              </a:ext>
            </a:extLst>
          </p:cNvPr>
          <p:cNvSpPr txBox="1"/>
          <p:nvPr/>
        </p:nvSpPr>
        <p:spPr>
          <a:xfrm rot="20465425">
            <a:off x="3083686" y="4657486"/>
            <a:ext cx="317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32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OVID      </a:t>
            </a:r>
            <a:r>
              <a:rPr lang="en-US" sz="60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r>
            <a:endParaRPr lang="en-US" sz="32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546C9-8C2F-416A-A73D-9EF5E792E366}"/>
              </a:ext>
            </a:extLst>
          </p:cNvPr>
          <p:cNvSpPr txBox="1"/>
          <p:nvPr/>
        </p:nvSpPr>
        <p:spPr>
          <a:xfrm rot="21083759">
            <a:off x="7352652" y="4830855"/>
            <a:ext cx="197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ngsanaUPC" panose="020B0502040204020203" pitchFamily="18" charset="-34"/>
              </a:rPr>
              <a:t>E-commerce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96F688-AB57-43AA-A332-5810E42945DA}"/>
              </a:ext>
            </a:extLst>
          </p:cNvPr>
          <p:cNvSpPr txBox="1"/>
          <p:nvPr/>
        </p:nvSpPr>
        <p:spPr>
          <a:xfrm rot="1031086">
            <a:off x="6895963" y="5630573"/>
            <a:ext cx="153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FINANCE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460CA7-B663-4B6B-951A-C4D25B3BCA13}"/>
              </a:ext>
            </a:extLst>
          </p:cNvPr>
          <p:cNvSpPr txBox="1"/>
          <p:nvPr/>
        </p:nvSpPr>
        <p:spPr>
          <a:xfrm>
            <a:off x="7629163" y="5361252"/>
            <a:ext cx="208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Technology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176FC5-D399-4E74-B592-ABFB30B8CFCA}"/>
              </a:ext>
            </a:extLst>
          </p:cNvPr>
          <p:cNvSpPr txBox="1"/>
          <p:nvPr/>
        </p:nvSpPr>
        <p:spPr>
          <a:xfrm rot="21199930">
            <a:off x="7933931" y="5603160"/>
            <a:ext cx="295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Restaurant </a:t>
            </a:r>
          </a:p>
          <a:p>
            <a:r>
              <a:rPr lang="en-US" sz="1600" b="1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industry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542EBD-1895-4329-9060-56C11953435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14292" y="4500511"/>
            <a:ext cx="443297" cy="4437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6AAD0F0-F747-4428-BAA6-99D14E3074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87238" y="1299425"/>
            <a:ext cx="1433371" cy="14345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A6A4D77-8AFD-4818-B6B9-1B7430346E97}"/>
              </a:ext>
            </a:extLst>
          </p:cNvPr>
          <p:cNvSpPr txBox="1"/>
          <p:nvPr/>
        </p:nvSpPr>
        <p:spPr>
          <a:xfrm rot="1904748">
            <a:off x="8719034" y="6306134"/>
            <a:ext cx="915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1E547A-F5C7-43EC-909E-167BDFBDC3B6}"/>
              </a:ext>
            </a:extLst>
          </p:cNvPr>
          <p:cNvSpPr txBox="1"/>
          <p:nvPr/>
        </p:nvSpPr>
        <p:spPr>
          <a:xfrm rot="21216611">
            <a:off x="7707466" y="4653977"/>
            <a:ext cx="674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04323C-C7E1-4004-9A83-65B74AB3CAF2}"/>
              </a:ext>
            </a:extLst>
          </p:cNvPr>
          <p:cNvSpPr txBox="1"/>
          <p:nvPr/>
        </p:nvSpPr>
        <p:spPr>
          <a:xfrm rot="20468945">
            <a:off x="9084899" y="5660529"/>
            <a:ext cx="780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4A0BD2-41FB-4CAE-8ABF-569D6B9F4995}"/>
              </a:ext>
            </a:extLst>
          </p:cNvPr>
          <p:cNvSpPr txBox="1"/>
          <p:nvPr/>
        </p:nvSpPr>
        <p:spPr>
          <a:xfrm>
            <a:off x="238322" y="2452728"/>
            <a:ext cx="5857678" cy="83099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Unfortunately, many businesses have been impacted badly –some, forever gone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6B96200-4C51-4A3A-A223-A0F47BA7DF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901602" y="3158204"/>
            <a:ext cx="1136285" cy="1137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41E83-E14B-49FB-96F3-EA963B4DDFA1}"/>
              </a:ext>
            </a:extLst>
          </p:cNvPr>
          <p:cNvSpPr txBox="1"/>
          <p:nvPr/>
        </p:nvSpPr>
        <p:spPr>
          <a:xfrm>
            <a:off x="6261316" y="2452930"/>
            <a:ext cx="5843446" cy="830997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However, there are some industries/sectors that have benefited tremendously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2400" b="1" i="0" u="none" strike="noStrik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C32948-5E36-4D0F-9528-DC6840FA5E32}"/>
              </a:ext>
            </a:extLst>
          </p:cNvPr>
          <p:cNvSpPr txBox="1"/>
          <p:nvPr/>
        </p:nvSpPr>
        <p:spPr>
          <a:xfrm>
            <a:off x="803923" y="1657876"/>
            <a:ext cx="10734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glow rad="215900">
                    <a:srgbClr val="FF0000">
                      <a:alpha val="30000"/>
                    </a:srgbClr>
                  </a:glow>
                  <a:outerShdw dist="38100" dir="11100000" sx="105000" sy="105000" rotWithShape="0">
                    <a:prstClr val="black">
                      <a:alpha val="40000"/>
                    </a:prstClr>
                  </a:outerShdw>
                </a:effectLst>
              </a:rPr>
              <a:t>The global COVID-19 pandemic has forced risks and challenges to many industries</a:t>
            </a:r>
            <a:endParaRPr lang="en-US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D37E5B3-2A93-4A87-97A4-40323FA19E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99663" y="4804705"/>
            <a:ext cx="1502105" cy="847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EC5D9F-2D1E-4F75-841A-1DAEF416549F}"/>
              </a:ext>
            </a:extLst>
          </p:cNvPr>
          <p:cNvSpPr txBox="1"/>
          <p:nvPr/>
        </p:nvSpPr>
        <p:spPr>
          <a:xfrm rot="737936">
            <a:off x="7400265" y="6328130"/>
            <a:ext cx="187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tumChe" panose="020B0503020000020004" pitchFamily="49" charset="-127"/>
                <a:ea typeface="DotumChe" panose="020B0503020000020004" pitchFamily="49" charset="-127"/>
              </a:rPr>
              <a:t>WORKFORCE</a:t>
            </a:r>
          </a:p>
        </p:txBody>
      </p:sp>
    </p:spTree>
    <p:extLst>
      <p:ext uri="{BB962C8B-B14F-4D97-AF65-F5344CB8AC3E}">
        <p14:creationId xmlns:p14="http://schemas.microsoft.com/office/powerpoint/2010/main" val="5314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FDF15A-497E-49E5-AE77-BBF7F82DB48F}"/>
              </a:ext>
            </a:extLst>
          </p:cNvPr>
          <p:cNvSpPr txBox="1">
            <a:spLocks/>
          </p:cNvSpPr>
          <p:nvPr/>
        </p:nvSpPr>
        <p:spPr>
          <a:xfrm>
            <a:off x="152117" y="649224"/>
            <a:ext cx="3763667" cy="525779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2C2C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Statistical Analysis on Sector Performance </a:t>
            </a:r>
          </a:p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2C2C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for 2020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B003B0DD-3B72-44B4-91E5-2BDD3D19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solidFill>
            <a:srgbClr val="C8CACA"/>
          </a:solidFill>
          <a:effectLst/>
        </p:spPr>
      </p:pic>
    </p:spTree>
    <p:extLst>
      <p:ext uri="{BB962C8B-B14F-4D97-AF65-F5344CB8AC3E}">
        <p14:creationId xmlns:p14="http://schemas.microsoft.com/office/powerpoint/2010/main" val="392666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FAD079-663F-4AD3-991C-C957B12A9EA2}"/>
              </a:ext>
            </a:extLst>
          </p:cNvPr>
          <p:cNvSpPr txBox="1"/>
          <p:nvPr/>
        </p:nvSpPr>
        <p:spPr>
          <a:xfrm>
            <a:off x="499516" y="952710"/>
            <a:ext cx="3933857" cy="4616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61857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B1B791-8D1A-40B1-B9B5-D25813C55152}"/>
              </a:ext>
            </a:extLst>
          </p:cNvPr>
          <p:cNvSpPr txBox="1"/>
          <p:nvPr/>
        </p:nvSpPr>
        <p:spPr>
          <a:xfrm>
            <a:off x="1145108" y="1150501"/>
            <a:ext cx="3933857" cy="46166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Airports</a:t>
            </a:r>
          </a:p>
        </p:txBody>
      </p:sp>
    </p:spTree>
    <p:extLst>
      <p:ext uri="{BB962C8B-B14F-4D97-AF65-F5344CB8AC3E}">
        <p14:creationId xmlns:p14="http://schemas.microsoft.com/office/powerpoint/2010/main" val="3308920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9B5379-8C27-4CEA-8819-012D3E799BF9}"/>
              </a:ext>
            </a:extLst>
          </p:cNvPr>
          <p:cNvSpPr txBox="1"/>
          <p:nvPr/>
        </p:nvSpPr>
        <p:spPr>
          <a:xfrm>
            <a:off x="933451" y="524084"/>
            <a:ext cx="3924299" cy="461665"/>
          </a:xfrm>
          <a:prstGeom prst="rect">
            <a:avLst/>
          </a:prstGeom>
          <a:solidFill>
            <a:schemeClr val="bg2">
              <a:alpha val="13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Improvement</a:t>
            </a:r>
          </a:p>
        </p:txBody>
      </p:sp>
    </p:spTree>
    <p:extLst>
      <p:ext uri="{BB962C8B-B14F-4D97-AF65-F5344CB8AC3E}">
        <p14:creationId xmlns:p14="http://schemas.microsoft.com/office/powerpoint/2010/main" val="846719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A215A6-766C-4D4E-B8DC-FA2C47E4D536}"/>
              </a:ext>
            </a:extLst>
          </p:cNvPr>
          <p:cNvSpPr txBox="1">
            <a:spLocks/>
          </p:cNvSpPr>
          <p:nvPr/>
        </p:nvSpPr>
        <p:spPr>
          <a:xfrm>
            <a:off x="133351" y="123825"/>
            <a:ext cx="3524250" cy="733426"/>
          </a:xfrm>
          <a:prstGeom prst="rect">
            <a:avLst/>
          </a:prstGeom>
          <a:solidFill>
            <a:schemeClr val="accent3">
              <a:alpha val="38000"/>
            </a:schemeClr>
          </a:solidFill>
          <a:ln w="6350" cap="flat" cmpd="sng" algn="ctr">
            <a:noFill/>
            <a:prstDash val="solid"/>
            <a:miter lim="800000"/>
          </a:ln>
          <a:effectLst>
            <a:glow rad="406400">
              <a:schemeClr val="accent1">
                <a:alpha val="23000"/>
              </a:schemeClr>
            </a:glow>
            <a:outerShdw blurRad="660400" dist="50800" dir="5400000" algn="ctr" rotWithShape="0">
              <a:srgbClr val="000000">
                <a:alpha val="28000"/>
              </a:srgbClr>
            </a:outerShdw>
            <a:softEdge rad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72066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FE0D40-41D2-4DB5-8DE1-51FE48FADC71}"/>
              </a:ext>
            </a:extLst>
          </p:cNvPr>
          <p:cNvSpPr txBox="1">
            <a:spLocks/>
          </p:cNvSpPr>
          <p:nvPr/>
        </p:nvSpPr>
        <p:spPr>
          <a:xfrm>
            <a:off x="133351" y="123825"/>
            <a:ext cx="3524250" cy="733426"/>
          </a:xfrm>
          <a:prstGeom prst="rect">
            <a:avLst/>
          </a:prstGeom>
          <a:solidFill>
            <a:schemeClr val="accent3">
              <a:alpha val="38000"/>
            </a:schemeClr>
          </a:solidFill>
          <a:ln w="6350" cap="flat" cmpd="sng" algn="ctr">
            <a:noFill/>
            <a:prstDash val="solid"/>
            <a:miter lim="800000"/>
          </a:ln>
          <a:effectLst>
            <a:glow rad="406400">
              <a:schemeClr val="accent1">
                <a:alpha val="23000"/>
              </a:schemeClr>
            </a:glow>
            <a:outerShdw blurRad="660400" dist="50800" dir="5400000" algn="ctr" rotWithShape="0">
              <a:srgbClr val="000000">
                <a:alpha val="28000"/>
              </a:srgbClr>
            </a:outerShdw>
            <a:softEdge rad="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B028D-68D5-4B23-B8FD-A3CFE7EFC4FC}"/>
              </a:ext>
            </a:extLst>
          </p:cNvPr>
          <p:cNvSpPr txBox="1"/>
          <p:nvPr/>
        </p:nvSpPr>
        <p:spPr>
          <a:xfrm>
            <a:off x="585926" y="1198485"/>
            <a:ext cx="805870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Ohio.gov</a:t>
            </a:r>
          </a:p>
          <a:p>
            <a:pPr marL="342900" indent="-342900">
              <a:buFontTx/>
              <a:buAutoNum type="arabicParenR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Census Business Formation Data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Stock Market Index….’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https://www.thebalance.com/what-are-the-sectors-and-industries-of-the-sandp-500-3957507</a:t>
            </a:r>
            <a:endParaRPr lang="en-US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Ect</a:t>
            </a:r>
            <a:r>
              <a:rPr lang="en-US" sz="3200" b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…</a:t>
            </a:r>
            <a:endParaRPr lang="en-US" sz="3200" b="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760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155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DotumChe</vt:lpstr>
      <vt:lpstr>Agency FB</vt:lpstr>
      <vt:lpstr>Algerian</vt:lpstr>
      <vt:lpstr>Arial</vt:lpstr>
      <vt:lpstr>Bahnschrift Light SemiCondensed</vt:lpstr>
      <vt:lpstr>Bradley Hand ITC</vt:lpstr>
      <vt:lpstr>Calibri</vt:lpstr>
      <vt:lpstr>Calibri Light</vt:lpstr>
      <vt:lpstr>Courier New</vt:lpstr>
      <vt:lpstr>Office Theme</vt:lpstr>
      <vt:lpstr>Winners in a PANDEMIC</vt:lpstr>
      <vt:lpstr>Winners in a  PANDEMIC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Winners in a PANDEMIC</dc:title>
  <dc:creator>Mercan Aslan</dc:creator>
  <cp:lastModifiedBy>Mercan Aslan</cp:lastModifiedBy>
  <cp:revision>2</cp:revision>
  <dcterms:created xsi:type="dcterms:W3CDTF">2020-12-19T16:09:14Z</dcterms:created>
  <dcterms:modified xsi:type="dcterms:W3CDTF">2020-12-19T16:20:28Z</dcterms:modified>
</cp:coreProperties>
</file>